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66" r:id="rId5"/>
    <p:sldId id="280" r:id="rId6"/>
    <p:sldId id="265" r:id="rId7"/>
    <p:sldId id="270" r:id="rId8"/>
    <p:sldId id="264" r:id="rId9"/>
    <p:sldId id="268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8C1"/>
    <a:srgbClr val="32A8F5"/>
    <a:srgbClr val="AC1501"/>
    <a:srgbClr val="C7E8FF"/>
    <a:srgbClr val="B52AB5"/>
    <a:srgbClr val="00B3B4"/>
    <a:srgbClr val="0D85C9"/>
    <a:srgbClr val="0F5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2"/>
    <p:restoredTop sz="90833"/>
  </p:normalViewPr>
  <p:slideViewPr>
    <p:cSldViewPr snapToGrid="0" snapToObjects="1">
      <p:cViewPr varScale="1">
        <p:scale>
          <a:sx n="99" d="100"/>
          <a:sy n="99" d="100"/>
        </p:scale>
        <p:origin x="1672" y="168"/>
      </p:cViewPr>
      <p:guideLst/>
    </p:cSldViewPr>
  </p:slideViewPr>
  <p:outlineViewPr>
    <p:cViewPr>
      <p:scale>
        <a:sx n="33" d="100"/>
        <a:sy n="33" d="100"/>
      </p:scale>
      <p:origin x="0" y="-11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thenounproject.com/Galaktionov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 smtClean="0"/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Icons from:</a:t>
            </a: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Il Capitano – Noun project</a:t>
            </a:r>
          </a:p>
          <a:p>
            <a:pPr marL="285750" indent="-285750">
              <a:buSzPct val="100000"/>
              <a:buFont typeface="Wingdings"/>
              <a:buChar char="▪"/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Costa Galaktionov</a:t>
            </a:r>
            <a:r>
              <a:rPr dirty="0" smtClean="0"/>
              <a:t>, RU – Noun Project</a:t>
            </a: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Wingdings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dirty="0"/>
              <a:t>User edits CSV, with ontology IRIs filled in by autocomplete.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6" name="Shape 26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067723" y="0"/>
            <a:ext cx="3087928" cy="869586"/>
            <a:chOff x="0" y="0"/>
            <a:chExt cx="3087926" cy="869585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617791" cy="86958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17790" y="0"/>
              <a:ext cx="617791" cy="86958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235581" y="0"/>
              <a:ext cx="617791" cy="86958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853372" y="0"/>
              <a:ext cx="617791" cy="86958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470136" y="0"/>
              <a:ext cx="617791" cy="86958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hape 42"/>
          <p:cNvSpPr/>
          <p:nvPr/>
        </p:nvSpPr>
        <p:spPr>
          <a:xfrm>
            <a:off x="-1" y="0"/>
            <a:ext cx="6078746" cy="86958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04" y="57210"/>
            <a:ext cx="880873" cy="7345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67" name="Shape 67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image1.png" descr="monarch logo 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326" y="6280660"/>
            <a:ext cx="636036" cy="53039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257174" y="304700"/>
            <a:ext cx="8563297" cy="8747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ctr">
              <a:defRPr sz="4000">
                <a:solidFill>
                  <a:srgbClr val="1F497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57175" y="1373224"/>
            <a:ext cx="8569326" cy="4856127"/>
          </a:xfrm>
          <a:prstGeom prst="rect">
            <a:avLst/>
          </a:prstGeom>
        </p:spPr>
        <p:txBody>
          <a:bodyPr/>
          <a:lstStyle>
            <a:lvl1pPr>
              <a:buClr>
                <a:srgbClr val="33CCCC"/>
              </a:buClr>
            </a:lvl1pPr>
            <a:lvl2pPr>
              <a:buClr>
                <a:srgbClr val="33CCCC"/>
              </a:buClr>
            </a:lvl2pPr>
            <a:lvl3pPr>
              <a:buClr>
                <a:srgbClr val="33CCCC"/>
              </a:buClr>
            </a:lvl3pPr>
            <a:lvl4pPr>
              <a:buClr>
                <a:srgbClr val="33CCCC"/>
              </a:buClr>
            </a:lvl4pPr>
            <a:lvl5pPr>
              <a:buClr>
                <a:srgbClr val="33CCCC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931025" y="6507164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8080"/>
            </a:gs>
            <a:gs pos="9000">
              <a:srgbClr val="D9D9D9"/>
            </a:gs>
            <a:gs pos="94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7723" y="-1"/>
            <a:ext cx="3087928" cy="320376"/>
            <a:chOff x="0" y="0"/>
            <a:chExt cx="3087926" cy="320374"/>
          </a:xfrm>
        </p:grpSpPr>
        <p:sp>
          <p:nvSpPr>
            <p:cNvPr id="2" name="Shape 2"/>
            <p:cNvSpPr/>
            <p:nvPr/>
          </p:nvSpPr>
          <p:spPr>
            <a:xfrm>
              <a:off x="0" y="-1"/>
              <a:ext cx="617791" cy="320376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617790" y="-1"/>
              <a:ext cx="617791" cy="320376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1235581" y="-1"/>
              <a:ext cx="617791" cy="320376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1853372" y="-1"/>
              <a:ext cx="617791" cy="320376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470136" y="-1"/>
              <a:ext cx="617791" cy="320376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8"/>
          <p:cNvSpPr/>
          <p:nvPr/>
        </p:nvSpPr>
        <p:spPr>
          <a:xfrm>
            <a:off x="-1" y="-1"/>
            <a:ext cx="6078746" cy="320376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6067723" y="0"/>
            <a:ext cx="3087928" cy="1066800"/>
            <a:chOff x="0" y="0"/>
            <a:chExt cx="3087926" cy="1066800"/>
          </a:xfrm>
        </p:grpSpPr>
        <p:sp>
          <p:nvSpPr>
            <p:cNvPr id="10" name="Shape 10"/>
            <p:cNvSpPr/>
            <p:nvPr/>
          </p:nvSpPr>
          <p:spPr>
            <a:xfrm>
              <a:off x="0" y="0"/>
              <a:ext cx="617791" cy="1066800"/>
            </a:xfrm>
            <a:prstGeom prst="rect">
              <a:avLst/>
            </a:prstGeom>
            <a:solidFill>
              <a:srgbClr val="0A45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617790" y="0"/>
              <a:ext cx="617791" cy="1066800"/>
            </a:xfrm>
            <a:prstGeom prst="rect">
              <a:avLst/>
            </a:prstGeom>
            <a:solidFill>
              <a:srgbClr val="0F56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235581" y="0"/>
              <a:ext cx="617791" cy="1066800"/>
            </a:xfrm>
            <a:prstGeom prst="rect">
              <a:avLst/>
            </a:prstGeom>
            <a:solidFill>
              <a:srgbClr val="0D85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1853372" y="0"/>
              <a:ext cx="617791" cy="1066800"/>
            </a:xfrm>
            <a:prstGeom prst="rect">
              <a:avLst/>
            </a:prstGeom>
            <a:solidFill>
              <a:srgbClr val="FF541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70136" y="0"/>
              <a:ext cx="617791" cy="1066800"/>
            </a:xfrm>
            <a:prstGeom prst="rect">
              <a:avLst/>
            </a:prstGeom>
            <a:solidFill>
              <a:srgbClr val="C43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-1" y="0"/>
            <a:ext cx="6078746" cy="1066800"/>
          </a:xfrm>
          <a:prstGeom prst="rect">
            <a:avLst/>
          </a:prstGeom>
          <a:solidFill>
            <a:srgbClr val="0A45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03200" y="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pple SD 산돌고딕 Neo 중간체"/>
          <a:ea typeface="Apple SD 산돌고딕 Neo 중간체"/>
          <a:cs typeface="Apple SD 산돌고딕 Neo 중간체"/>
          <a:sym typeface="Apple SD 산돌고딕 Neo 중간체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9798" y="4237903"/>
            <a:ext cx="8089901" cy="1342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smtClean="0"/>
              <a:t>Nicole </a:t>
            </a:r>
            <a:r>
              <a:rPr dirty="0"/>
              <a:t>Vasilevsky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03, </a:t>
            </a:r>
            <a:r>
              <a:rPr dirty="0" smtClean="0"/>
              <a:t>201</a:t>
            </a:r>
            <a:r>
              <a:rPr lang="en-US" dirty="0" smtClean="0"/>
              <a:t>8</a:t>
            </a:r>
            <a:endParaRPr dirty="0">
              <a:solidFill>
                <a:srgbClr val="888888"/>
              </a:solidFill>
            </a:endParaRPr>
          </a:p>
          <a:p>
            <a:pPr algn="ctr" defTabSz="342882">
              <a:spcBef>
                <a:spcPts val="500"/>
              </a:spcBef>
              <a:defRPr sz="24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 smtClean="0"/>
              <a:t>MB599</a:t>
            </a:r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288736" y="2435412"/>
            <a:ext cx="85344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Introduction to the </a:t>
            </a:r>
          </a:p>
          <a:p>
            <a:pPr algn="ctr" defTabSz="342882">
              <a:defRPr sz="4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 smtClean="0"/>
              <a:t>Environmental Exposures Ontology (ECTO)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3441369" y="5662035"/>
            <a:ext cx="22291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80808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mtClean="0"/>
              <a:t>   </a:t>
            </a:r>
            <a:r>
              <a:rPr dirty="0" err="1" smtClean="0"/>
              <a:t>vasilevs@ohsu.edu</a:t>
            </a:r>
            <a:endParaRPr dirty="0"/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3">
            <a:extLst/>
          </a:blip>
          <a:srcRect r="69432" b="17305"/>
          <a:stretch>
            <a:fillRect/>
          </a:stretch>
        </p:blipFill>
        <p:spPr>
          <a:xfrm>
            <a:off x="-13739" y="5557649"/>
            <a:ext cx="801138" cy="130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69" y="5681601"/>
            <a:ext cx="330200" cy="33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044" y="6328121"/>
            <a:ext cx="55794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github.com</a:t>
            </a:r>
            <a:r>
              <a:rPr lang="en-US" sz="2400" b="1" dirty="0" smtClean="0">
                <a:latin typeface="Century Gothic" charset="0"/>
                <a:ea typeface="Century Gothic" charset="0"/>
                <a:cs typeface="Century Gothic" charset="0"/>
              </a:rPr>
              <a:t>/tis-lab/mb99/</a:t>
            </a:r>
            <a:r>
              <a:rPr lang="en-US" sz="2400" b="1" dirty="0" err="1" smtClean="0">
                <a:latin typeface="Century Gothic" charset="0"/>
                <a:ea typeface="Century Gothic" charset="0"/>
                <a:cs typeface="Century Gothic" charset="0"/>
              </a:rPr>
              <a:t>ECTO_Intro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charset="0"/>
              <a:ea typeface="Century Gothic" charset="0"/>
              <a:cs typeface="Century Gothic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179098" y="2723466"/>
            <a:ext cx="5010360" cy="970869"/>
            <a:chOff x="4179098" y="2723466"/>
            <a:chExt cx="5010360" cy="970869"/>
          </a:xfrm>
        </p:grpSpPr>
        <p:sp>
          <p:nvSpPr>
            <p:cNvPr id="17" name="Freeform 16"/>
            <p:cNvSpPr/>
            <p:nvPr/>
          </p:nvSpPr>
          <p:spPr>
            <a:xfrm>
              <a:off x="4179098" y="2723466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35653" y="2883070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Noise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UV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79098" y="4981671"/>
            <a:ext cx="5010360" cy="1101473"/>
            <a:chOff x="4179098" y="4981671"/>
            <a:chExt cx="5010360" cy="1101473"/>
          </a:xfrm>
        </p:grpSpPr>
        <p:sp>
          <p:nvSpPr>
            <p:cNvPr id="21" name="Freeform 20"/>
            <p:cNvSpPr/>
            <p:nvPr/>
          </p:nvSpPr>
          <p:spPr>
            <a:xfrm>
              <a:off x="4179098" y="4981671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35653" y="5159814"/>
              <a:ext cx="39538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Climate change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Pesticides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9098" y="3852568"/>
            <a:ext cx="5010360" cy="970869"/>
            <a:chOff x="4179098" y="3852568"/>
            <a:chExt cx="5010360" cy="970869"/>
          </a:xfrm>
        </p:grpSpPr>
        <p:sp>
          <p:nvSpPr>
            <p:cNvPr id="19" name="Freeform 18"/>
            <p:cNvSpPr/>
            <p:nvPr/>
          </p:nvSpPr>
          <p:spPr>
            <a:xfrm>
              <a:off x="4179098" y="3852568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35653" y="4012173"/>
              <a:ext cx="39538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Light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Chemicals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9098" y="1594363"/>
            <a:ext cx="4837902" cy="970869"/>
            <a:chOff x="4179098" y="1594363"/>
            <a:chExt cx="4837902" cy="970869"/>
          </a:xfrm>
        </p:grpSpPr>
        <p:sp>
          <p:nvSpPr>
            <p:cNvPr id="6" name="Freeform 5"/>
            <p:cNvSpPr/>
            <p:nvPr/>
          </p:nvSpPr>
          <p:spPr>
            <a:xfrm>
              <a:off x="4179098" y="1594363"/>
              <a:ext cx="4837902" cy="970869"/>
            </a:xfrm>
            <a:custGeom>
              <a:avLst/>
              <a:gdLst>
                <a:gd name="connsiteX0" fmla="*/ 0 w 2023351"/>
                <a:gd name="connsiteY0" fmla="*/ 0 h 1885650"/>
                <a:gd name="connsiteX1" fmla="*/ 1560214 w 2023351"/>
                <a:gd name="connsiteY1" fmla="*/ 0 h 1885650"/>
                <a:gd name="connsiteX2" fmla="*/ 1560214 w 2023351"/>
                <a:gd name="connsiteY2" fmla="*/ 1 h 1885650"/>
                <a:gd name="connsiteX3" fmla="*/ 2023351 w 2023351"/>
                <a:gd name="connsiteY3" fmla="*/ 942826 h 1885650"/>
                <a:gd name="connsiteX4" fmla="*/ 1560214 w 2023351"/>
                <a:gd name="connsiteY4" fmla="*/ 1885650 h 1885650"/>
                <a:gd name="connsiteX5" fmla="*/ 0 w 2023351"/>
                <a:gd name="connsiteY5" fmla="*/ 1885650 h 188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351" h="1885650">
                  <a:moveTo>
                    <a:pt x="0" y="0"/>
                  </a:moveTo>
                  <a:lnTo>
                    <a:pt x="1560214" y="0"/>
                  </a:lnTo>
                  <a:lnTo>
                    <a:pt x="1560214" y="1"/>
                  </a:lnTo>
                  <a:lnTo>
                    <a:pt x="2023351" y="942826"/>
                  </a:lnTo>
                  <a:lnTo>
                    <a:pt x="1560214" y="1885650"/>
                  </a:lnTo>
                  <a:lnTo>
                    <a:pt x="0" y="1885650"/>
                  </a:lnTo>
                  <a:close/>
                </a:path>
              </a:pathLst>
            </a:custGeom>
            <a:solidFill>
              <a:srgbClr val="0D85C9"/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35653" y="1752598"/>
              <a:ext cx="2897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Dietary modifications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Drug treatments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Exposure Ontology (ECTO)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" y="1594364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8795" y="1225034"/>
            <a:ext cx="3631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Type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of knowledge represented: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95" y="1225034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795" y="1752598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treatments of plants and model organisms</a:t>
            </a:r>
          </a:p>
        </p:txBody>
      </p:sp>
      <p:sp>
        <p:nvSpPr>
          <p:cNvPr id="18" name="Freeform 17"/>
          <p:cNvSpPr/>
          <p:nvPr/>
        </p:nvSpPr>
        <p:spPr>
          <a:xfrm>
            <a:off x="203200" y="2723467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03200" y="3852569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03200" y="4993350"/>
            <a:ext cx="5032453" cy="970868"/>
          </a:xfrm>
          <a:custGeom>
            <a:avLst/>
            <a:gdLst>
              <a:gd name="connsiteX0" fmla="*/ 0 w 2023351"/>
              <a:gd name="connsiteY0" fmla="*/ 0 h 1885650"/>
              <a:gd name="connsiteX1" fmla="*/ 1560214 w 2023351"/>
              <a:gd name="connsiteY1" fmla="*/ 0 h 1885650"/>
              <a:gd name="connsiteX2" fmla="*/ 1560214 w 2023351"/>
              <a:gd name="connsiteY2" fmla="*/ 1 h 1885650"/>
              <a:gd name="connsiteX3" fmla="*/ 2023351 w 2023351"/>
              <a:gd name="connsiteY3" fmla="*/ 942826 h 1885650"/>
              <a:gd name="connsiteX4" fmla="*/ 1560214 w 2023351"/>
              <a:gd name="connsiteY4" fmla="*/ 1885650 h 1885650"/>
              <a:gd name="connsiteX5" fmla="*/ 0 w 2023351"/>
              <a:gd name="connsiteY5" fmla="*/ 1885650 h 18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3351" h="1885650">
                <a:moveTo>
                  <a:pt x="0" y="0"/>
                </a:moveTo>
                <a:lnTo>
                  <a:pt x="1560214" y="0"/>
                </a:lnTo>
                <a:lnTo>
                  <a:pt x="1560214" y="1"/>
                </a:lnTo>
                <a:lnTo>
                  <a:pt x="2023351" y="942826"/>
                </a:lnTo>
                <a:lnTo>
                  <a:pt x="1560214" y="1885650"/>
                </a:lnTo>
                <a:lnTo>
                  <a:pt x="0" y="1885650"/>
                </a:lnTo>
                <a:close/>
              </a:path>
            </a:pathLst>
          </a:custGeom>
          <a:solidFill>
            <a:srgbClr val="0F568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8794" y="2883071"/>
            <a:ext cx="395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xposures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humans or any other organisms to stressors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8794" y="4113774"/>
            <a:ext cx="395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Stimuli; natural </a:t>
            </a:r>
            <a:r>
              <a:rPr 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experimental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8793" y="5097773"/>
            <a:ext cx="395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 of environmental condition or change in condition that can be experienced by an organism or population of organisms on earth</a:t>
            </a:r>
          </a:p>
        </p:txBody>
      </p:sp>
    </p:spTree>
    <p:extLst>
      <p:ext uri="{BB962C8B-B14F-4D97-AF65-F5344CB8AC3E}">
        <p14:creationId xmlns:p14="http://schemas.microsoft.com/office/powerpoint/2010/main" val="844725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 is a modular ontology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1200" y="1257300"/>
            <a:ext cx="5750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What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 does it mean to be ‘modular’?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2059"/>
            <a:ext cx="393700" cy="393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2155947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ExO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Exposure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864990"/>
            <a:ext cx="5435600" cy="91939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CHEBI – Chemical Entities of Biological Interest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41500" y="3982655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ENVO – Environment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500" y="4691698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NCBI Taxon - Species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41500" y="5400742"/>
            <a:ext cx="5435600" cy="51077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Uberon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– Uber Anatomy Ontology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14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Logical definitions are constructed using other ontologies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242210" y="1190094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Exposure to acetone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1874676"/>
            <a:ext cx="8769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Text definition: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exposure event involving the interaction of an exposure receptor to acetone. Exposure may be through a variety of means, including through the air or surrounding medium, or through ingestion.</a:t>
            </a:r>
          </a:p>
        </p:txBody>
      </p:sp>
      <p:sp>
        <p:nvSpPr>
          <p:cNvPr id="14" name="Shape 295"/>
          <p:cNvSpPr/>
          <p:nvPr/>
        </p:nvSpPr>
        <p:spPr>
          <a:xfrm>
            <a:off x="242210" y="1525068"/>
            <a:ext cx="874973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Synonym: 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Acetone exposure event</a:t>
            </a:r>
            <a:endParaRPr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" y="3113256"/>
            <a:ext cx="2691288" cy="2549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50" y="3228378"/>
            <a:ext cx="3603894" cy="2490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210" y="2973506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ECTO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4620" y="2946730"/>
            <a:ext cx="6549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" y="4052953"/>
            <a:ext cx="2387513" cy="6451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911" y="5957770"/>
            <a:ext cx="3882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'exposure event' </a:t>
            </a:r>
            <a:r>
              <a:rPr lang="en-US" b="1" dirty="0">
                <a:solidFill>
                  <a:srgbClr val="00B3B4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('has exposure stimulus' </a:t>
            </a:r>
            <a:r>
              <a:rPr lang="en-US" b="1" dirty="0">
                <a:solidFill>
                  <a:srgbClr val="B52AB5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acetone)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38" y="3267614"/>
            <a:ext cx="2730395" cy="12157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24854" y="2973506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313" y="3904008"/>
            <a:ext cx="2387513" cy="6451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3" y="3869125"/>
            <a:ext cx="2387513" cy="64511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ECTO can be viewed and edited in Protégé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208444"/>
            <a:ext cx="1385406" cy="692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8724" y="648866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https://protege.stanford.edu/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57" y="1109591"/>
            <a:ext cx="6690885" cy="51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4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13897" y="0"/>
            <a:ext cx="6364489" cy="1066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Simplifying ontology editing via a spreadsheet</a:t>
            </a:r>
            <a:endParaRPr dirty="0"/>
          </a:p>
        </p:txBody>
      </p:sp>
      <p:sp>
        <p:nvSpPr>
          <p:cNvPr id="282" name="Shape 282"/>
          <p:cNvSpPr/>
          <p:nvPr/>
        </p:nvSpPr>
        <p:spPr>
          <a:xfrm>
            <a:off x="-1" y="6392872"/>
            <a:ext cx="69519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https://github.com/dosumis/dead_simple_owl_design_patterns</a:t>
            </a:r>
          </a:p>
        </p:txBody>
      </p:sp>
      <p:sp>
        <p:nvSpPr>
          <p:cNvPr id="283" name="Shape 283"/>
          <p:cNvSpPr/>
          <p:nvPr/>
        </p:nvSpPr>
        <p:spPr>
          <a:xfrm>
            <a:off x="982456" y="1789800"/>
            <a:ext cx="7574689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Dead Simple Ontology Design Patterns (DOSDP)</a:t>
            </a:r>
          </a:p>
        </p:txBody>
      </p:sp>
      <p:sp>
        <p:nvSpPr>
          <p:cNvPr id="288" name="Shape 288"/>
          <p:cNvSpPr/>
          <p:nvPr/>
        </p:nvSpPr>
        <p:spPr>
          <a:xfrm>
            <a:off x="982457" y="2342815"/>
            <a:ext cx="773846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Editing OWL ontologies requires specifying OWL design patterns </a:t>
            </a:r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Patterns are specified in the subset of YAML that can be converted to JSON 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be used to: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documentation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Generate new terms</a:t>
            </a:r>
          </a:p>
          <a:p>
            <a:pPr marL="1200150" lvl="2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Retrofit old terms</a:t>
            </a:r>
          </a:p>
          <a:p>
            <a:pPr marL="742950" lvl="1" indent="-285750">
              <a:buSzPct val="100000"/>
              <a:buBlip>
                <a:blip r:embed="rId3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Allows for reuse of patterns</a:t>
            </a:r>
          </a:p>
        </p:txBody>
      </p:sp>
      <p:pic>
        <p:nvPicPr>
          <p:cNvPr id="10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983" y="4812554"/>
            <a:ext cx="1879600" cy="204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03199" y="0"/>
            <a:ext cx="6443262" cy="106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DOSDP Mapping in the background</a:t>
            </a:r>
          </a:p>
        </p:txBody>
      </p:sp>
      <p:sp>
        <p:nvSpPr>
          <p:cNvPr id="366" name="Shape 366"/>
          <p:cNvSpPr/>
          <p:nvPr/>
        </p:nvSpPr>
        <p:spPr>
          <a:xfrm>
            <a:off x="493918" y="1197464"/>
            <a:ext cx="3713708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pattern_name: </a:t>
            </a:r>
            <a:r>
              <a:rPr lang="en-US" sz="1400" dirty="0" smtClean="0"/>
              <a:t>exposure_to_chemical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classes: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AC1501"/>
                </a:solidFill>
              </a:rPr>
              <a:t>   </a:t>
            </a:r>
            <a:r>
              <a:rPr lang="en-US" sz="1400" dirty="0">
                <a:solidFill>
                  <a:srgbClr val="AC1501"/>
                </a:solidFill>
              </a:rPr>
              <a:t>exposure event: </a:t>
            </a:r>
            <a:r>
              <a:rPr lang="en-US" sz="1400" dirty="0" smtClean="0">
                <a:solidFill>
                  <a:srgbClr val="AC1501"/>
                </a:solidFill>
              </a:rPr>
              <a:t>ExO:0000002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>
                <a:solidFill>
                  <a:srgbClr val="0978C1"/>
                </a:solidFill>
              </a:rPr>
              <a:t>   </a:t>
            </a:r>
            <a:r>
              <a:rPr lang="en-US" dirty="0" smtClean="0">
                <a:solidFill>
                  <a:srgbClr val="0978C1"/>
                </a:solidFill>
              </a:rPr>
              <a:t>chemical entity: CHEBI:24431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relations: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>
                <a:solidFill>
                  <a:srgbClr val="32A8F5"/>
                </a:solidFill>
              </a:rPr>
              <a:t>   </a:t>
            </a:r>
            <a:r>
              <a:rPr lang="en-US" dirty="0" smtClean="0">
                <a:solidFill>
                  <a:srgbClr val="32A8F5"/>
                </a:solidFill>
              </a:rPr>
              <a:t>has exposure stimulus: RO:0002309</a:t>
            </a:r>
            <a:endParaRPr dirty="0">
              <a:solidFill>
                <a:srgbClr val="32A8F5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vars: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lang="en-US" dirty="0" smtClean="0">
                <a:solidFill>
                  <a:srgbClr val="0978C1"/>
                </a:solidFill>
              </a:rPr>
              <a:t>stressor: “ ’chemical entity’ “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name: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dirty="0" smtClean="0"/>
              <a:t>"</a:t>
            </a:r>
            <a:r>
              <a:rPr lang="en-US" dirty="0" smtClean="0"/>
              <a:t>exposure to </a:t>
            </a:r>
            <a:r>
              <a:rPr dirty="0" smtClean="0"/>
              <a:t>%s"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vars:   </a:t>
            </a:r>
          </a:p>
          <a:p>
            <a:pPr>
              <a:defRPr sz="1400">
                <a:solidFill>
                  <a:srgbClr val="BD1E00"/>
                </a:solidFill>
              </a:defRPr>
            </a:pPr>
            <a:r>
              <a:rPr dirty="0"/>
              <a:t>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3921022" y="1197464"/>
            <a:ext cx="4503762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annotations: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/>
              <a:t>p</a:t>
            </a:r>
            <a:r>
              <a:rPr dirty="0" smtClean="0"/>
              <a:t>roperty</a:t>
            </a:r>
            <a:r>
              <a:rPr dirty="0"/>
              <a:t>: oio:hasExactSynonym 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" %s </a:t>
            </a:r>
            <a:r>
              <a:rPr lang="en-US" dirty="0" smtClean="0"/>
              <a:t>exposure</a:t>
            </a:r>
            <a:r>
              <a:rPr dirty="0" smtClean="0"/>
              <a:t>"    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 </a:t>
            </a:r>
          </a:p>
          <a:p>
            <a:pPr>
              <a:defRPr sz="1400">
                <a:solidFill>
                  <a:srgbClr val="004479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978C1"/>
                </a:solidFill>
              </a:rPr>
              <a:t>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def: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text: </a:t>
            </a:r>
            <a:r>
              <a:rPr lang="en-US" sz="1400" dirty="0"/>
              <a:t>"A exposure event involving the interaction of an </a:t>
            </a:r>
            <a:r>
              <a:rPr lang="en-US" sz="1400" dirty="0" smtClean="0"/>
              <a:t>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exposure </a:t>
            </a:r>
            <a:r>
              <a:rPr lang="en-US" sz="1400" dirty="0"/>
              <a:t>receptor to %s. Exposure may be through a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variety </a:t>
            </a:r>
            <a:r>
              <a:rPr lang="en-US" sz="1400" dirty="0"/>
              <a:t>of means, including through the air or surrounding </a:t>
            </a:r>
            <a:endParaRPr lang="en-US" sz="1400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sz="1400" dirty="0"/>
              <a:t> </a:t>
            </a:r>
            <a:r>
              <a:rPr lang="en-US" sz="1400" dirty="0" smtClean="0"/>
              <a:t> medium</a:t>
            </a:r>
            <a:r>
              <a:rPr lang="en-US" sz="1400" dirty="0"/>
              <a:t>, or through ingestion."</a:t>
            </a:r>
            <a:r>
              <a:rPr dirty="0" smtClean="0"/>
              <a:t>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dirty="0" err="1" smtClean="0"/>
              <a:t>vars</a:t>
            </a:r>
            <a:r>
              <a:rPr dirty="0"/>
              <a:t>:    </a:t>
            </a: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978C1"/>
                </a:solidFill>
              </a:rPr>
              <a:t>- </a:t>
            </a:r>
            <a:r>
              <a:rPr lang="en-US" dirty="0">
                <a:solidFill>
                  <a:srgbClr val="0978C1"/>
                </a:solidFill>
              </a:rPr>
              <a:t>stressor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endParaRPr lang="en-US" dirty="0" smtClean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 smtClean="0"/>
              <a:t>equivalentTo</a:t>
            </a:r>
            <a:r>
              <a:rPr dirty="0"/>
              <a:t>: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text: </a:t>
            </a:r>
            <a:r>
              <a:rPr lang="en-US" sz="1400" dirty="0"/>
              <a:t>"</a:t>
            </a:r>
            <a:r>
              <a:rPr lang="en-US" sz="1400" dirty="0">
                <a:solidFill>
                  <a:srgbClr val="AC1501"/>
                </a:solidFill>
              </a:rPr>
              <a:t>'exposure event'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32A8F5"/>
                </a:solidFill>
              </a:rPr>
              <a:t>'has exposure stimulus</a:t>
            </a:r>
            <a:r>
              <a:rPr lang="en-US" sz="1400" dirty="0"/>
              <a:t>' some %s"</a:t>
            </a:r>
            <a:endParaRPr dirty="0"/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vars:   </a:t>
            </a:r>
          </a:p>
          <a:p>
            <a:pPr>
              <a:defRPr sz="1400">
                <a:solidFill>
                  <a:srgbClr val="0D0D0D"/>
                </a:solidFill>
              </a:defRPr>
            </a:pPr>
            <a:r>
              <a:rPr dirty="0"/>
              <a:t>   - </a:t>
            </a:r>
            <a:r>
              <a:rPr lang="en-US" dirty="0" smtClean="0">
                <a:solidFill>
                  <a:srgbClr val="0978C1"/>
                </a:solidFill>
              </a:rPr>
              <a:t>stressor</a:t>
            </a:r>
            <a:endParaRPr dirty="0">
              <a:solidFill>
                <a:srgbClr val="0978C1"/>
              </a:solidFill>
            </a:endParaRPr>
          </a:p>
        </p:txBody>
      </p:sp>
      <p:grpSp>
        <p:nvGrpSpPr>
          <p:cNvPr id="373" name="Group 373"/>
          <p:cNvGrpSpPr/>
          <p:nvPr/>
        </p:nvGrpSpPr>
        <p:grpSpPr>
          <a:xfrm>
            <a:off x="583201" y="4694698"/>
            <a:ext cx="2122422" cy="646329"/>
            <a:chOff x="0" y="-138918"/>
            <a:chExt cx="1296538" cy="646327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Exposure to acetone</a:t>
              </a:r>
              <a:endParaRPr dirty="0"/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6668140" y="1317814"/>
            <a:ext cx="1947713" cy="646329"/>
            <a:chOff x="0" y="-138918"/>
            <a:chExt cx="1296538" cy="646327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296538" cy="368491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987" y="-138918"/>
              <a:ext cx="12605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smtClean="0"/>
                <a:t>Acetone exposure</a:t>
              </a:r>
              <a:endParaRPr dirty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5089580" y="3671065"/>
            <a:ext cx="3335203" cy="1429303"/>
            <a:chOff x="0" y="0"/>
            <a:chExt cx="2688608" cy="1429302"/>
          </a:xfrm>
        </p:grpSpPr>
        <p:sp>
          <p:nvSpPr>
            <p:cNvPr id="377" name="Shape 377"/>
            <p:cNvSpPr/>
            <p:nvPr/>
          </p:nvSpPr>
          <p:spPr>
            <a:xfrm>
              <a:off x="0" y="0"/>
              <a:ext cx="2688608" cy="1429302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772" y="529986"/>
              <a:ext cx="25490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40821" y="3721232"/>
            <a:ext cx="3248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D0D0D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exposure event involving the interaction of an </a:t>
            </a:r>
            <a:r>
              <a:rPr lang="en-US" dirty="0" smtClean="0">
                <a:solidFill>
                  <a:schemeClr val="bg1"/>
                </a:solidFill>
              </a:rPr>
              <a:t>exposure </a:t>
            </a:r>
            <a:r>
              <a:rPr lang="en-US" dirty="0">
                <a:solidFill>
                  <a:schemeClr val="bg1"/>
                </a:solidFill>
              </a:rPr>
              <a:t>receptor to </a:t>
            </a:r>
            <a:r>
              <a:rPr lang="en-US" dirty="0" smtClean="0">
                <a:solidFill>
                  <a:schemeClr val="bg1"/>
                </a:solidFill>
              </a:rPr>
              <a:t>acetone. </a:t>
            </a:r>
            <a:r>
              <a:rPr lang="en-US" dirty="0">
                <a:solidFill>
                  <a:schemeClr val="bg1"/>
                </a:solidFill>
              </a:rPr>
              <a:t>Exposure may be through </a:t>
            </a:r>
            <a:r>
              <a:rPr lang="en-US" dirty="0" smtClean="0">
                <a:solidFill>
                  <a:schemeClr val="bg1"/>
                </a:solidFill>
              </a:rPr>
              <a:t>a variety </a:t>
            </a:r>
            <a:r>
              <a:rPr lang="en-US" dirty="0">
                <a:solidFill>
                  <a:schemeClr val="bg1"/>
                </a:solidFill>
              </a:rPr>
              <a:t>of means, including through the air or surrounding </a:t>
            </a:r>
            <a:r>
              <a:rPr lang="en-US" dirty="0" smtClean="0">
                <a:solidFill>
                  <a:schemeClr val="bg1"/>
                </a:solidFill>
              </a:rPr>
              <a:t>medium</a:t>
            </a:r>
            <a:r>
              <a:rPr lang="en-US" dirty="0">
                <a:solidFill>
                  <a:schemeClr val="bg1"/>
                </a:solidFill>
              </a:rPr>
              <a:t>, or through ingestion."   </a:t>
            </a:r>
          </a:p>
        </p:txBody>
      </p:sp>
      <p:grpSp>
        <p:nvGrpSpPr>
          <p:cNvPr id="33" name="Group 373"/>
          <p:cNvGrpSpPr/>
          <p:nvPr/>
        </p:nvGrpSpPr>
        <p:grpSpPr>
          <a:xfrm>
            <a:off x="5335702" y="5548330"/>
            <a:ext cx="3303234" cy="830995"/>
            <a:chOff x="4917" y="-170775"/>
            <a:chExt cx="1296538" cy="830992"/>
          </a:xfrm>
        </p:grpSpPr>
        <p:sp>
          <p:nvSpPr>
            <p:cNvPr id="34" name="Shape 371"/>
            <p:cNvSpPr/>
            <p:nvPr/>
          </p:nvSpPr>
          <p:spPr>
            <a:xfrm>
              <a:off x="4917" y="-137787"/>
              <a:ext cx="1296538" cy="765019"/>
            </a:xfrm>
            <a:prstGeom prst="roundRect">
              <a:avLst>
                <a:gd name="adj" fmla="val 16667"/>
              </a:avLst>
            </a:prstGeom>
            <a:solidFill>
              <a:srgbClr val="0978C1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72"/>
            <p:cNvSpPr/>
            <p:nvPr/>
          </p:nvSpPr>
          <p:spPr>
            <a:xfrm>
              <a:off x="17987" y="-170775"/>
              <a:ext cx="1260563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'exposure event' </a:t>
              </a:r>
              <a:endParaRPr lang="en-US" sz="1600" dirty="0" smtClean="0">
                <a:latin typeface="Arial" charset="0"/>
                <a:ea typeface="Arial" charset="0"/>
                <a:cs typeface="Arial" charset="0"/>
              </a:endParaRPr>
            </a:p>
            <a:p>
              <a:pPr algn="l"/>
              <a:r>
                <a:rPr lang="en-US" sz="1600" b="1" dirty="0" smtClean="0">
                  <a:solidFill>
                    <a:srgbClr val="00B3B4"/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('has exposure stimulus' </a:t>
              </a:r>
              <a:r>
                <a:rPr lang="en-US" sz="1600" b="1" dirty="0">
                  <a:solidFill>
                    <a:srgbClr val="B52AB5"/>
                  </a:solidFill>
                  <a:latin typeface="Arial" charset="0"/>
                  <a:ea typeface="Arial" charset="0"/>
                  <a:cs typeface="Arial" charset="0"/>
                </a:rPr>
                <a:t>some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 acetone)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50091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https://github.com/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EnvironmentOntology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/environmental-exposure-ontology/tree/master/</a:t>
            </a:r>
            <a:r>
              <a:rPr lang="en-US" sz="16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/patterns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INCA Form</a:t>
            </a: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2312829" y="6375462"/>
            <a:ext cx="46705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https://github.com/INCATools/table-editor</a:t>
            </a:r>
          </a:p>
        </p:txBody>
      </p:sp>
      <p:sp>
        <p:nvSpPr>
          <p:cNvPr id="265" name="Shape 265"/>
          <p:cNvSpPr/>
          <p:nvPr/>
        </p:nvSpPr>
        <p:spPr>
          <a:xfrm>
            <a:off x="464023" y="1557114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248870" y="1558120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888405" y="1693459"/>
            <a:ext cx="840855" cy="846164"/>
            <a:chOff x="0" y="0"/>
            <a:chExt cx="840854" cy="846162"/>
          </a:xfrm>
        </p:grpSpPr>
        <p:pic>
          <p:nvPicPr>
            <p:cNvPr id="267" name="image19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943" y="109182"/>
              <a:ext cx="697751" cy="63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-1" y="-1"/>
              <a:ext cx="840856" cy="846164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 flipV="1">
            <a:off x="7705380" y="1756654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64023" y="3263087"/>
            <a:ext cx="6784848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248870" y="3264092"/>
            <a:ext cx="516706" cy="27068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888405" y="3399432"/>
            <a:ext cx="840855" cy="846163"/>
          </a:xfrm>
          <a:prstGeom prst="ellipse">
            <a:avLst/>
          </a:prstGeom>
          <a:ln w="28575">
            <a:solidFill>
              <a:srgbClr val="000000"/>
            </a:solidFill>
            <a:prstDash val="sysDot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7705380" y="3462627"/>
            <a:ext cx="157641" cy="152897"/>
          </a:xfrm>
          <a:prstGeom prst="ellipse">
            <a:avLst/>
          </a:prstGeom>
          <a:solidFill>
            <a:srgbClr val="000000"/>
          </a:solidFill>
          <a:ln w="285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7306" y="1617976"/>
            <a:ext cx="6851564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APPLICATION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Deployed as a static website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view and edit spreadsheet formatted data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Autocomplete and selection from semantically associated ontologies and dictionaries </a:t>
            </a:r>
          </a:p>
        </p:txBody>
      </p:sp>
      <p:sp>
        <p:nvSpPr>
          <p:cNvPr id="276" name="Shape 276"/>
          <p:cNvSpPr/>
          <p:nvPr/>
        </p:nvSpPr>
        <p:spPr>
          <a:xfrm>
            <a:off x="397306" y="3350105"/>
            <a:ext cx="6826182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C439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FORMAT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Supports formats: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TSV, Tab-Separated Values</a:t>
            </a:r>
          </a:p>
          <a:p>
            <a:pPr marL="285750" indent="-285750">
              <a:buSzPct val="100000"/>
              <a:buBlip>
                <a:blip r:embed="rId4"/>
              </a:buBlip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CSV, Comma-Separated Values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Collectively referred to as XSV in software and documentation</a:t>
            </a:r>
          </a:p>
        </p:txBody>
      </p:sp>
      <p:pic>
        <p:nvPicPr>
          <p:cNvPr id="277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22" y="3458802"/>
            <a:ext cx="727420" cy="72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0111" y="1216155"/>
            <a:ext cx="9144001" cy="5005078"/>
          </a:xfrm>
          <a:prstGeom prst="rect">
            <a:avLst/>
          </a:prstGeom>
          <a:solidFill>
            <a:srgbClr val="0B456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Ontology magic </a:t>
            </a:r>
          </a:p>
        </p:txBody>
      </p:sp>
      <p:pic>
        <p:nvPicPr>
          <p:cNvPr id="319" name="image26.png"/>
          <p:cNvPicPr>
            <a:picLocks noChangeAspect="1"/>
          </p:cNvPicPr>
          <p:nvPr/>
        </p:nvPicPr>
        <p:blipFill>
          <a:blip r:embed="rId3">
            <a:extLst/>
          </a:blip>
          <a:srcRect b="39645"/>
          <a:stretch>
            <a:fillRect/>
          </a:stretch>
        </p:blipFill>
        <p:spPr>
          <a:xfrm>
            <a:off x="460504" y="2051616"/>
            <a:ext cx="8219474" cy="26954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4310546" y="4511040"/>
            <a:ext cx="1677156" cy="1481148"/>
            <a:chOff x="-411275" y="0"/>
            <a:chExt cx="1677155" cy="1481147"/>
          </a:xfrm>
        </p:grpSpPr>
        <p:pic>
          <p:nvPicPr>
            <p:cNvPr id="320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-411275" y="0"/>
              <a:ext cx="582949" cy="869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Group 323"/>
            <p:cNvGrpSpPr/>
            <p:nvPr/>
          </p:nvGrpSpPr>
          <p:grpSpPr>
            <a:xfrm>
              <a:off x="0" y="832361"/>
              <a:ext cx="1265880" cy="648786"/>
              <a:chOff x="0" y="0"/>
              <a:chExt cx="1265879" cy="648784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0"/>
                <a:ext cx="1209964" cy="648784"/>
              </a:xfrm>
              <a:prstGeom prst="roundRect">
                <a:avLst>
                  <a:gd name="adj" fmla="val 16667"/>
                </a:avLst>
              </a:prstGeom>
              <a:solidFill>
                <a:srgbClr val="A8A8A8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95729" y="13254"/>
                <a:ext cx="1170150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Users edit the CSV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7172104" y="3335401"/>
            <a:ext cx="620487" cy="9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172104" y="3911696"/>
            <a:ext cx="620487" cy="9144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60768" y="3109100"/>
            <a:ext cx="115614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dirty="0" smtClean="0"/>
              <a:t>ECTO</a:t>
            </a:r>
            <a:r>
              <a:rPr dirty="0" smtClean="0"/>
              <a:t>:000</a:t>
            </a:r>
            <a:r>
              <a:rPr lang="en-US" dirty="0" smtClean="0"/>
              <a:t>2065</a:t>
            </a:r>
            <a:endParaRPr dirty="0"/>
          </a:p>
        </p:txBody>
      </p:sp>
      <p:sp>
        <p:nvSpPr>
          <p:cNvPr id="328" name="Shape 328"/>
          <p:cNvSpPr/>
          <p:nvPr/>
        </p:nvSpPr>
        <p:spPr>
          <a:xfrm>
            <a:off x="549301" y="3665440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/>
              <a:t>ECTO:0001782</a:t>
            </a:r>
          </a:p>
        </p:txBody>
      </p:sp>
      <p:sp>
        <p:nvSpPr>
          <p:cNvPr id="329" name="Shape 329"/>
          <p:cNvSpPr/>
          <p:nvPr/>
        </p:nvSpPr>
        <p:spPr>
          <a:xfrm>
            <a:off x="549301" y="4194881"/>
            <a:ext cx="10188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lang="is-IS" dirty="0" smtClean="0"/>
              <a:t>ECTO:0000243</a:t>
            </a:r>
            <a:endParaRPr lang="is-IS" dirty="0"/>
          </a:p>
        </p:txBody>
      </p:sp>
      <p:sp>
        <p:nvSpPr>
          <p:cNvPr id="330" name="Shape 330"/>
          <p:cNvSpPr/>
          <p:nvPr/>
        </p:nvSpPr>
        <p:spPr>
          <a:xfrm>
            <a:off x="1597318" y="3662560"/>
            <a:ext cx="9465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200" dirty="0"/>
              <a:t>exposure to </a:t>
            </a:r>
            <a:r>
              <a:rPr lang="en-US" sz="1200" dirty="0" smtClean="0"/>
              <a:t>isopropanol</a:t>
            </a:r>
            <a:endParaRPr lang="en-US" sz="1200" dirty="0"/>
          </a:p>
        </p:txBody>
      </p:sp>
      <p:sp>
        <p:nvSpPr>
          <p:cNvPr id="331" name="Shape 331"/>
          <p:cNvSpPr/>
          <p:nvPr/>
        </p:nvSpPr>
        <p:spPr>
          <a:xfrm>
            <a:off x="2560243" y="3168142"/>
            <a:ext cx="108373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CHEBI:15347</a:t>
            </a:r>
            <a:endParaRPr sz="1200" dirty="0"/>
          </a:p>
        </p:txBody>
      </p:sp>
      <p:sp>
        <p:nvSpPr>
          <p:cNvPr id="332" name="Shape 332"/>
          <p:cNvSpPr/>
          <p:nvPr/>
        </p:nvSpPr>
        <p:spPr>
          <a:xfrm>
            <a:off x="2560243" y="3661404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</a:t>
            </a:r>
            <a:r>
              <a:rPr lang="is-IS" sz="1200" dirty="0"/>
              <a:t>17824</a:t>
            </a:r>
            <a:endParaRPr lang="de-DE" sz="1200" dirty="0"/>
          </a:p>
        </p:txBody>
      </p:sp>
      <p:sp>
        <p:nvSpPr>
          <p:cNvPr id="333" name="Shape 333"/>
          <p:cNvSpPr/>
          <p:nvPr/>
        </p:nvSpPr>
        <p:spPr>
          <a:xfrm>
            <a:off x="2560243" y="4212063"/>
            <a:ext cx="90184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de-DE" sz="1200" dirty="0" smtClean="0"/>
              <a:t>CHEBI:16236</a:t>
            </a:r>
            <a:endParaRPr lang="de-DE" sz="1200" dirty="0"/>
          </a:p>
        </p:txBody>
      </p:sp>
      <p:sp>
        <p:nvSpPr>
          <p:cNvPr id="334" name="Shape 334"/>
          <p:cNvSpPr/>
          <p:nvPr/>
        </p:nvSpPr>
        <p:spPr>
          <a:xfrm>
            <a:off x="3560297" y="3168142"/>
            <a:ext cx="9767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Acetone</a:t>
            </a:r>
            <a:endParaRPr sz="1400" dirty="0"/>
          </a:p>
        </p:txBody>
      </p:sp>
      <p:sp>
        <p:nvSpPr>
          <p:cNvPr id="335" name="Shape 335"/>
          <p:cNvSpPr/>
          <p:nvPr/>
        </p:nvSpPr>
        <p:spPr>
          <a:xfrm>
            <a:off x="3560297" y="3652604"/>
            <a:ext cx="965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Isopropanol</a:t>
            </a:r>
            <a:endParaRPr sz="1400" dirty="0"/>
          </a:p>
        </p:txBody>
      </p:sp>
      <p:sp>
        <p:nvSpPr>
          <p:cNvPr id="336" name="Shape 336"/>
          <p:cNvSpPr/>
          <p:nvPr/>
        </p:nvSpPr>
        <p:spPr>
          <a:xfrm>
            <a:off x="3538111" y="4203263"/>
            <a:ext cx="65338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 smtClean="0"/>
              <a:t>Ethanol</a:t>
            </a:r>
            <a:endParaRPr sz="1400" dirty="0"/>
          </a:p>
        </p:txBody>
      </p:sp>
      <p:sp>
        <p:nvSpPr>
          <p:cNvPr id="337" name="Shape 337"/>
          <p:cNvSpPr/>
          <p:nvPr/>
        </p:nvSpPr>
        <p:spPr>
          <a:xfrm>
            <a:off x="1597318" y="4191048"/>
            <a:ext cx="9820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exposure </a:t>
            </a:r>
            <a:r>
              <a:rPr lang="en-US" sz="1400"/>
              <a:t>to </a:t>
            </a:r>
            <a:r>
              <a:rPr lang="en-US" sz="1400" smtClean="0"/>
              <a:t>ethanol</a:t>
            </a:r>
            <a:endParaRPr lang="en-US" sz="1400" dirty="0"/>
          </a:p>
        </p:txBody>
      </p:sp>
      <p:sp>
        <p:nvSpPr>
          <p:cNvPr id="338" name="Shape 338"/>
          <p:cNvSpPr/>
          <p:nvPr/>
        </p:nvSpPr>
        <p:spPr>
          <a:xfrm>
            <a:off x="1560752" y="3109100"/>
            <a:ext cx="109241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lang="en-US" sz="1400" dirty="0"/>
              <a:t>e</a:t>
            </a:r>
            <a:r>
              <a:rPr lang="en-US" sz="1400" dirty="0" smtClean="0"/>
              <a:t>xposure to acetone</a:t>
            </a:r>
            <a:endParaRPr sz="1400" dirty="0"/>
          </a:p>
        </p:txBody>
      </p:sp>
      <p:pic>
        <p:nvPicPr>
          <p:cNvPr id="341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63937" flipH="1">
            <a:off x="2769986" y="4500128"/>
            <a:ext cx="587982" cy="100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 344"/>
          <p:cNvGrpSpPr/>
          <p:nvPr/>
        </p:nvGrpSpPr>
        <p:grpSpPr>
          <a:xfrm>
            <a:off x="1670681" y="5555463"/>
            <a:ext cx="2194121" cy="648786"/>
            <a:chOff x="0" y="0"/>
            <a:chExt cx="2194119" cy="648784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5915" y="41564"/>
              <a:ext cx="2138204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Ontology IRIs are auto-filled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4265689" y="1447813"/>
            <a:ext cx="2185839" cy="648786"/>
            <a:chOff x="-1" y="0"/>
            <a:chExt cx="2185837" cy="648784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185836" cy="648784"/>
            </a:xfrm>
            <a:prstGeom prst="roundRect">
              <a:avLst>
                <a:gd name="adj" fmla="val 16667"/>
              </a:avLst>
            </a:prstGeom>
            <a:solidFill>
              <a:srgbClr val="A8A8A8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70026" y="40062"/>
              <a:ext cx="211581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rPr dirty="0"/>
                <a:t>Terms are constrained by the DOSDP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4" y="2994267"/>
            <a:ext cx="418664" cy="1108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748" y="2996510"/>
            <a:ext cx="418664" cy="1108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92" y="2984636"/>
            <a:ext cx="418664" cy="1108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483" y="2984066"/>
            <a:ext cx="418664" cy="110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2" y="2975828"/>
            <a:ext cx="527286" cy="1395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057" y="2970961"/>
            <a:ext cx="527286" cy="13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908" y="2918617"/>
            <a:ext cx="59086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ID</a:t>
            </a:r>
            <a:endParaRPr kumimoji="0"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0602" y="2906283"/>
            <a:ext cx="73994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CHEBI Label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51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6519" y="2051942"/>
            <a:ext cx="553687" cy="118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4084</TotalTime>
  <Words>581</Words>
  <Application>Microsoft Macintosh PowerPoint</Application>
  <PresentationFormat>On-screen Show (4:3)</PresentationFormat>
  <Paragraphs>129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Apple SD 산돌고딕 Neo 볼드체</vt:lpstr>
      <vt:lpstr>Apple SD 산돌고딕 Neo 중간체</vt:lpstr>
      <vt:lpstr>Arial Narrow</vt:lpstr>
      <vt:lpstr>Calibri</vt:lpstr>
      <vt:lpstr>Century Gothic</vt:lpstr>
      <vt:lpstr>Helvetica</vt:lpstr>
      <vt:lpstr>Wingdings</vt:lpstr>
      <vt:lpstr>Arial</vt:lpstr>
      <vt:lpstr>Office Theme</vt:lpstr>
      <vt:lpstr>PowerPoint Presentation</vt:lpstr>
      <vt:lpstr>Environmental Exposure Ontology (ECTO)</vt:lpstr>
      <vt:lpstr>ECTO is a modular ontology</vt:lpstr>
      <vt:lpstr>Logical definitions are constructed using other ontologies</vt:lpstr>
      <vt:lpstr>ECTO can be viewed and edited in Protégé </vt:lpstr>
      <vt:lpstr>Simplifying ontology editing via a spreadsheet</vt:lpstr>
      <vt:lpstr>DOSDP Mapping in the background</vt:lpstr>
      <vt:lpstr>INCA Form</vt:lpstr>
      <vt:lpstr>Ontology magic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Nicole Vasilevsky</cp:lastModifiedBy>
  <cp:revision>59</cp:revision>
  <dcterms:modified xsi:type="dcterms:W3CDTF">2018-05-03T20:59:49Z</dcterms:modified>
</cp:coreProperties>
</file>